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0"/>
  </p:notesMasterIdLst>
  <p:sldIdLst>
    <p:sldId id="256" r:id="rId2"/>
    <p:sldId id="257" r:id="rId3"/>
    <p:sldId id="263" r:id="rId4"/>
    <p:sldId id="259" r:id="rId5"/>
    <p:sldId id="260" r:id="rId6"/>
    <p:sldId id="264" r:id="rId7"/>
    <p:sldId id="265"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8"/>
    <p:restoredTop sz="96327"/>
  </p:normalViewPr>
  <p:slideViewPr>
    <p:cSldViewPr snapToGrid="0">
      <p:cViewPr varScale="1">
        <p:scale>
          <a:sx n="141" d="100"/>
          <a:sy n="141" d="100"/>
        </p:scale>
        <p:origin x="208"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9B6C5-3252-F449-8164-838176CEE782}" type="datetimeFigureOut">
              <a:rPr lang="en-US" smtClean="0"/>
              <a:t>10/27/24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032E3-70DF-8540-A6FE-94934AC330FB}" type="slidenum">
              <a:rPr lang="en-US" smtClean="0"/>
              <a:t>‹#›</a:t>
            </a:fld>
            <a:endParaRPr lang="en-US"/>
          </a:p>
        </p:txBody>
      </p:sp>
    </p:spTree>
    <p:extLst>
      <p:ext uri="{BB962C8B-B14F-4D97-AF65-F5344CB8AC3E}">
        <p14:creationId xmlns:p14="http://schemas.microsoft.com/office/powerpoint/2010/main" val="237502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this campaign I researched GLOCER 24 and looked into everything that they have done over the years of being a conference. GLOCER’s key themes focus on the future of education and research. The conference is a way for those in that field to collaborate and share their knowledge and also, learn more from other presenters about their field.  Since this is a more professional event, the most engagement would come from Instagram and LinkedIn with their target audience being research professionals, educators, and others in the education field. Instagram would reach the younger demographic of the target audience but will also receive the highest amount engagement in my opinion for this specific campaign.</a:t>
            </a:r>
          </a:p>
          <a:p>
            <a:endParaRPr lang="en-US" dirty="0"/>
          </a:p>
        </p:txBody>
      </p:sp>
      <p:sp>
        <p:nvSpPr>
          <p:cNvPr id="4" name="Slide Number Placeholder 3"/>
          <p:cNvSpPr>
            <a:spLocks noGrp="1"/>
          </p:cNvSpPr>
          <p:nvPr>
            <p:ph type="sldNum" sz="quarter" idx="5"/>
          </p:nvPr>
        </p:nvSpPr>
        <p:spPr/>
        <p:txBody>
          <a:bodyPr/>
          <a:lstStyle/>
          <a:p>
            <a:fld id="{04B032E3-70DF-8540-A6FE-94934AC330FB}" type="slidenum">
              <a:rPr lang="en-US" smtClean="0"/>
              <a:t>2</a:t>
            </a:fld>
            <a:endParaRPr lang="en-US"/>
          </a:p>
        </p:txBody>
      </p:sp>
    </p:spTree>
    <p:extLst>
      <p:ext uri="{BB962C8B-B14F-4D97-AF65-F5344CB8AC3E}">
        <p14:creationId xmlns:p14="http://schemas.microsoft.com/office/powerpoint/2010/main" val="128959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researching what are the best practices for social media campaigns in the hospitality field, a bunch of practices came up, but a few stood out to me. Using things like hashtags and interactive scrolls and polls is what can make this campaign much better. This can ensure that your audience is not only seeing your posts and reading the information, but it makes it to where they will remember the post better. Being consistent is also another very important because keeping the posts strategic but not sporadic is helpful with providing the right information, getting feedback when needed, getting to know your audience, etc. </a:t>
            </a:r>
          </a:p>
          <a:p>
            <a:endParaRPr lang="en-US" dirty="0"/>
          </a:p>
        </p:txBody>
      </p:sp>
      <p:sp>
        <p:nvSpPr>
          <p:cNvPr id="4" name="Slide Number Placeholder 3"/>
          <p:cNvSpPr>
            <a:spLocks noGrp="1"/>
          </p:cNvSpPr>
          <p:nvPr>
            <p:ph type="sldNum" sz="quarter" idx="5"/>
          </p:nvPr>
        </p:nvSpPr>
        <p:spPr/>
        <p:txBody>
          <a:bodyPr/>
          <a:lstStyle/>
          <a:p>
            <a:fld id="{04B032E3-70DF-8540-A6FE-94934AC330FB}" type="slidenum">
              <a:rPr lang="en-US" smtClean="0"/>
              <a:t>3</a:t>
            </a:fld>
            <a:endParaRPr lang="en-US"/>
          </a:p>
        </p:txBody>
      </p:sp>
    </p:spTree>
    <p:extLst>
      <p:ext uri="{BB962C8B-B14F-4D97-AF65-F5344CB8AC3E}">
        <p14:creationId xmlns:p14="http://schemas.microsoft.com/office/powerpoint/2010/main" val="324714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15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My calendar starts on the week before the event and goes to the week after. This is to show how you can keep your audiences. Attention even after the event. Posting things like a countdown or a meet the chairs the week before gets them excited for what is to come. But with a thank you post and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whats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your favorite memory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instagram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story after the conference, this gets you not only the feedback of what to continue doing and what to not continue doing but also has the attendees remembering the educational time at the conference and it might encourage them to share to us for the campaign but also to others to attend in the future.  For the content, I plan on using the hashtags #LeadYourMind and #EducateYourself as my words of affirmation and encouragement. I will also include ones like #GLOCER24 and #USF to make sure it finds the right audiences. </a:t>
            </a:r>
          </a:p>
          <a:p>
            <a:pPr marL="457200" marR="0">
              <a:lnSpc>
                <a:spcPct val="115000"/>
              </a:lnSpc>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B032E3-70DF-8540-A6FE-94934AC330FB}" type="slidenum">
              <a:rPr lang="en-US" smtClean="0"/>
              <a:t>4</a:t>
            </a:fld>
            <a:endParaRPr lang="en-US"/>
          </a:p>
        </p:txBody>
      </p:sp>
    </p:spTree>
    <p:extLst>
      <p:ext uri="{BB962C8B-B14F-4D97-AF65-F5344CB8AC3E}">
        <p14:creationId xmlns:p14="http://schemas.microsoft.com/office/powerpoint/2010/main" val="167691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first post I chose to create was Instagram story for the countdown to the conference. It will include the countdown as well as a swipe uplink to GLOCER’s website in the case the viewers want to learn more about the conference on their own &amp; also to get information on where the conference is if someone is a first-time attendee. I would plan to post this on the story of the account everyday to keep the attendees and followers updated about when the conference is happening so there is no confusion. </a:t>
            </a:r>
          </a:p>
          <a:p>
            <a:endParaRPr lang="en-US" dirty="0"/>
          </a:p>
        </p:txBody>
      </p:sp>
      <p:sp>
        <p:nvSpPr>
          <p:cNvPr id="4" name="Slide Number Placeholder 3"/>
          <p:cNvSpPr>
            <a:spLocks noGrp="1"/>
          </p:cNvSpPr>
          <p:nvPr>
            <p:ph type="sldNum" sz="quarter" idx="5"/>
          </p:nvPr>
        </p:nvSpPr>
        <p:spPr/>
        <p:txBody>
          <a:bodyPr/>
          <a:lstStyle/>
          <a:p>
            <a:fld id="{04B032E3-70DF-8540-A6FE-94934AC330FB}" type="slidenum">
              <a:rPr lang="en-US" smtClean="0"/>
              <a:t>5</a:t>
            </a:fld>
            <a:endParaRPr lang="en-US"/>
          </a:p>
        </p:txBody>
      </p:sp>
    </p:spTree>
    <p:extLst>
      <p:ext uri="{BB962C8B-B14F-4D97-AF65-F5344CB8AC3E}">
        <p14:creationId xmlns:p14="http://schemas.microsoft.com/office/powerpoint/2010/main" val="35676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DD429-72F9-2CE9-B197-2F0ACEBFB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22A4C-6105-A6EA-58D0-56E525B01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EB1CE-9023-4458-A493-7A8738CA5B0E}"/>
              </a:ext>
            </a:extLst>
          </p:cNvPr>
          <p:cNvSpPr>
            <a:spLocks noGrp="1"/>
          </p:cNvSpPr>
          <p:nvPr>
            <p:ph type="body" idx="1"/>
          </p:nvPr>
        </p:nvSpPr>
        <p:spPr/>
        <p:txBody>
          <a:bodyPr/>
          <a:lstStyle/>
          <a:p>
            <a:pPr algn="l">
              <a:spcBef>
                <a:spcPts val="900"/>
              </a:spcBef>
              <a:spcAft>
                <a:spcPts val="9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second post I chose to do a meet the conference chairs post because many people when attending events, from my experience love to know who is behind all the work. This amazing group of people have worked together for these conferences so why not give them not only the recognition they deserve but also a chance to share to their colleagues that they are apart of something. The caption I chose to put under it is “</a:t>
            </a:r>
            <a:r>
              <a:rPr lang="en-US" sz="2800" b="0" i="0" dirty="0">
                <a:solidFill>
                  <a:srgbClr val="2D3B45"/>
                </a:solidFill>
                <a:effectLst/>
                <a:latin typeface="LatoWeb"/>
              </a:rPr>
              <a:t>Meet the Conference Chairs! Without them GLOCER wouldn’t be what it is today! Come meet them at GLOCER 24 Conference this week!” Using these hashtags will make it easier for more people to find similar posts about the conference before or after they have attended. They can also us them to share their photos and experience with their audience.</a:t>
            </a:r>
          </a:p>
          <a:p>
            <a:br>
              <a:rPr lang="en-US" sz="2800" dirty="0"/>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F0B42FC-5866-5A0C-E0CF-313EA3CB9F47}"/>
              </a:ext>
            </a:extLst>
          </p:cNvPr>
          <p:cNvSpPr>
            <a:spLocks noGrp="1"/>
          </p:cNvSpPr>
          <p:nvPr>
            <p:ph type="sldNum" sz="quarter" idx="5"/>
          </p:nvPr>
        </p:nvSpPr>
        <p:spPr/>
        <p:txBody>
          <a:bodyPr/>
          <a:lstStyle/>
          <a:p>
            <a:fld id="{04B032E3-70DF-8540-A6FE-94934AC330FB}" type="slidenum">
              <a:rPr lang="en-US" smtClean="0"/>
              <a:t>6</a:t>
            </a:fld>
            <a:endParaRPr lang="en-US"/>
          </a:p>
        </p:txBody>
      </p:sp>
    </p:spTree>
    <p:extLst>
      <p:ext uri="{BB962C8B-B14F-4D97-AF65-F5344CB8AC3E}">
        <p14:creationId xmlns:p14="http://schemas.microsoft.com/office/powerpoint/2010/main" val="54306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implementation is hard to imagine when something isn’t actively happening or being done but I took into consideration how my personal engagement is and thought how would someone that was attending the conference go through the social media. When doing the content posting I plan to have scheduled posts for the morning at around 8 am, around lunch (when most people are relaxing mid day and re on their phone), and in the late afternoon for the less important posts but still to continue the consistent posting. The posts will be done mostly on Instagram and LinkedIn, and I would always plan to include the website URL in all posts as a link to click or to swipe up on stories for those who want to learn more about GLOCER. Including the link would increase the click through rate by so much because it would be on everything, and most would click just to find out what it is but there will be the occasional new mind opened to what GLOCER has to offer.</a:t>
            </a:r>
          </a:p>
        </p:txBody>
      </p:sp>
      <p:sp>
        <p:nvSpPr>
          <p:cNvPr id="4" name="Slide Number Placeholder 3"/>
          <p:cNvSpPr>
            <a:spLocks noGrp="1"/>
          </p:cNvSpPr>
          <p:nvPr>
            <p:ph type="sldNum" sz="quarter" idx="5"/>
          </p:nvPr>
        </p:nvSpPr>
        <p:spPr/>
        <p:txBody>
          <a:bodyPr/>
          <a:lstStyle/>
          <a:p>
            <a:fld id="{04B032E3-70DF-8540-A6FE-94934AC330FB}" type="slidenum">
              <a:rPr lang="en-US" smtClean="0"/>
              <a:t>7</a:t>
            </a:fld>
            <a:endParaRPr lang="en-US"/>
          </a:p>
        </p:txBody>
      </p:sp>
    </p:spTree>
    <p:extLst>
      <p:ext uri="{BB962C8B-B14F-4D97-AF65-F5344CB8AC3E}">
        <p14:creationId xmlns:p14="http://schemas.microsoft.com/office/powerpoint/2010/main" val="227257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posting my content, the engagement was not there to show how it would look if posted for the actual conference. The engagement showed maybe 5 views on stories and about 10 people on the reach statistics. So this table is meant to be a what if to if this was posted on the actual social media for the conference. Many of the engagement would come from the past attendees that keep up with the conference from what I assume as well as the occasional new mind as I said before. The click through rate might seem low but that has the opportunity to grow because as the conference gets closer more people would click for their information and to submit papers, etc. Starting small just means you can always go up and that is what I see GLOCER social media campaign doing for the conference. To keep an eye on the effectiveness of the posts and engagement we would utilize Instagram analytics since it is the social media we are using the most. The data it gives you helps with seeing where you need improvement. You can see where your strongest parts are whether its on your stories or on the posts that include videos rather than pictures. This will help for future posts to know what to do to ensure you are getting the highest engagement possible.</a:t>
            </a:r>
          </a:p>
        </p:txBody>
      </p:sp>
      <p:sp>
        <p:nvSpPr>
          <p:cNvPr id="4" name="Slide Number Placeholder 3"/>
          <p:cNvSpPr>
            <a:spLocks noGrp="1"/>
          </p:cNvSpPr>
          <p:nvPr>
            <p:ph type="sldNum" sz="quarter" idx="5"/>
          </p:nvPr>
        </p:nvSpPr>
        <p:spPr/>
        <p:txBody>
          <a:bodyPr/>
          <a:lstStyle/>
          <a:p>
            <a:fld id="{04B032E3-70DF-8540-A6FE-94934AC330FB}" type="slidenum">
              <a:rPr lang="en-US" smtClean="0"/>
              <a:t>8</a:t>
            </a:fld>
            <a:endParaRPr lang="en-US"/>
          </a:p>
        </p:txBody>
      </p:sp>
    </p:spTree>
    <p:extLst>
      <p:ext uri="{BB962C8B-B14F-4D97-AF65-F5344CB8AC3E}">
        <p14:creationId xmlns:p14="http://schemas.microsoft.com/office/powerpoint/2010/main" val="419447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1158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2644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511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4058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0665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9451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8045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72036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2040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4903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10/27/24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1742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10/27/24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92714443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4" r:id="rId6"/>
    <p:sldLayoutId id="2147483699" r:id="rId7"/>
    <p:sldLayoutId id="2147483700" r:id="rId8"/>
    <p:sldLayoutId id="2147483701" r:id="rId9"/>
    <p:sldLayoutId id="2147483703"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520384B-5352-0E99-AF53-A56C332FCBF9}"/>
              </a:ext>
            </a:extLst>
          </p:cNvPr>
          <p:cNvSpPr>
            <a:spLocks noGrp="1"/>
          </p:cNvSpPr>
          <p:nvPr>
            <p:ph type="ctrTitle"/>
          </p:nvPr>
        </p:nvSpPr>
        <p:spPr>
          <a:xfrm>
            <a:off x="6858000" y="1524000"/>
            <a:ext cx="4572000" cy="2286000"/>
          </a:xfrm>
        </p:spPr>
        <p:txBody>
          <a:bodyPr>
            <a:normAutofit/>
          </a:bodyPr>
          <a:lstStyle/>
          <a:p>
            <a:pPr algn="l"/>
            <a:r>
              <a:rPr lang="en-US" sz="4400" dirty="0"/>
              <a:t>GLOCER24 CAMPAIGN</a:t>
            </a:r>
          </a:p>
        </p:txBody>
      </p:sp>
      <p:sp>
        <p:nvSpPr>
          <p:cNvPr id="3" name="Subtitle 2">
            <a:extLst>
              <a:ext uri="{FF2B5EF4-FFF2-40B4-BE49-F238E27FC236}">
                <a16:creationId xmlns:a16="http://schemas.microsoft.com/office/drawing/2014/main" id="{C6B86E0E-B4DF-0CA9-6283-4856D86E541A}"/>
              </a:ext>
            </a:extLst>
          </p:cNvPr>
          <p:cNvSpPr>
            <a:spLocks noGrp="1"/>
          </p:cNvSpPr>
          <p:nvPr>
            <p:ph type="subTitle" idx="1"/>
          </p:nvPr>
        </p:nvSpPr>
        <p:spPr>
          <a:xfrm>
            <a:off x="6858000" y="4571999"/>
            <a:ext cx="4572000" cy="1524000"/>
          </a:xfrm>
        </p:spPr>
        <p:txBody>
          <a:bodyPr>
            <a:normAutofit/>
          </a:bodyPr>
          <a:lstStyle/>
          <a:p>
            <a:pPr algn="l"/>
            <a:r>
              <a:rPr lang="en-US" dirty="0"/>
              <a:t>BY: ISABELLA FRENCH</a:t>
            </a:r>
          </a:p>
        </p:txBody>
      </p:sp>
      <p:pic>
        <p:nvPicPr>
          <p:cNvPr id="4" name="Picture 3">
            <a:extLst>
              <a:ext uri="{FF2B5EF4-FFF2-40B4-BE49-F238E27FC236}">
                <a16:creationId xmlns:a16="http://schemas.microsoft.com/office/drawing/2014/main" id="{A2E054F8-63F8-3375-58F6-5F8AA8D1421C}"/>
              </a:ext>
            </a:extLst>
          </p:cNvPr>
          <p:cNvPicPr>
            <a:picLocks noChangeAspect="1"/>
          </p:cNvPicPr>
          <p:nvPr/>
        </p:nvPicPr>
        <p:blipFill>
          <a:blip r:embed="rId4"/>
          <a:srcRect l="15594" r="11217"/>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1" name="Freeform: Shape 10">
            <a:extLst>
              <a:ext uri="{FF2B5EF4-FFF2-40B4-BE49-F238E27FC236}">
                <a16:creationId xmlns:a16="http://schemas.microsoft.com/office/drawing/2014/main" id="{F47DB6CD-8E9E-4643-B3B6-01BD80429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7" name="Audio 6">
            <a:extLst>
              <a:ext uri="{FF2B5EF4-FFF2-40B4-BE49-F238E27FC236}">
                <a16:creationId xmlns:a16="http://schemas.microsoft.com/office/drawing/2014/main" id="{45B72F7D-441A-BD91-A56A-D1D2ED1432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67130021"/>
      </p:ext>
    </p:extLst>
  </p:cSld>
  <p:clrMapOvr>
    <a:masterClrMapping/>
  </p:clrMapOvr>
  <mc:AlternateContent xmlns:mc="http://schemas.openxmlformats.org/markup-compatibility/2006" xmlns:p14="http://schemas.microsoft.com/office/powerpoint/2010/main">
    <mc:Choice Requires="p14">
      <p:transition spd="slow" p14:dur="2000" advTm="5144"/>
    </mc:Choice>
    <mc:Fallback xmlns="">
      <p:transition spd="slow" advTm="51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A56C-B454-621D-A501-FDAB6B172FDB}"/>
              </a:ext>
            </a:extLst>
          </p:cNvPr>
          <p:cNvSpPr>
            <a:spLocks noGrp="1"/>
          </p:cNvSpPr>
          <p:nvPr>
            <p:ph type="title"/>
          </p:nvPr>
        </p:nvSpPr>
        <p:spPr>
          <a:xfrm>
            <a:off x="4212020" y="808759"/>
            <a:ext cx="3767959" cy="1524000"/>
          </a:xfrm>
        </p:spPr>
        <p:txBody>
          <a:bodyPr>
            <a:normAutofit/>
          </a:bodyPr>
          <a:lstStyle/>
          <a:p>
            <a:pPr algn="ctr"/>
            <a:r>
              <a:rPr lang="en-US" sz="6000" dirty="0"/>
              <a:t>Research</a:t>
            </a:r>
            <a:endParaRPr lang="en-US" sz="7200" dirty="0"/>
          </a:p>
        </p:txBody>
      </p:sp>
      <p:sp>
        <p:nvSpPr>
          <p:cNvPr id="3" name="Content Placeholder 2">
            <a:extLst>
              <a:ext uri="{FF2B5EF4-FFF2-40B4-BE49-F238E27FC236}">
                <a16:creationId xmlns:a16="http://schemas.microsoft.com/office/drawing/2014/main" id="{57CE1494-9EA2-D2A9-4F2E-11312B663C8E}"/>
              </a:ext>
            </a:extLst>
          </p:cNvPr>
          <p:cNvSpPr>
            <a:spLocks noGrp="1"/>
          </p:cNvSpPr>
          <p:nvPr>
            <p:ph idx="1"/>
          </p:nvPr>
        </p:nvSpPr>
        <p:spPr>
          <a:xfrm>
            <a:off x="762000" y="2332759"/>
            <a:ext cx="10668000" cy="2802660"/>
          </a:xfrm>
        </p:spPr>
        <p:txBody>
          <a:bodyPr>
            <a:normAutofit/>
          </a:bodyPr>
          <a:lstStyle/>
          <a:p>
            <a:pPr algn="ctr"/>
            <a:r>
              <a:rPr lang="en-US" sz="2400" dirty="0"/>
              <a:t>Glocer’s Key Themes: the future of education &amp; research</a:t>
            </a:r>
          </a:p>
          <a:p>
            <a:pPr algn="ctr"/>
            <a:r>
              <a:rPr lang="en-US" sz="2400" dirty="0"/>
              <a:t>A place for others to collaborate &amp; share their knowledge &amp; learn from others</a:t>
            </a:r>
          </a:p>
          <a:p>
            <a:pPr algn="ctr"/>
            <a:r>
              <a:rPr lang="en-US" sz="2400" dirty="0"/>
              <a:t>Target Audience: researchers, educators, scientists, and others in the education field</a:t>
            </a:r>
          </a:p>
          <a:p>
            <a:pPr marL="0" indent="0">
              <a:buNone/>
            </a:pPr>
            <a:endParaRPr lang="en-US" sz="1800" dirty="0"/>
          </a:p>
        </p:txBody>
      </p:sp>
      <p:pic>
        <p:nvPicPr>
          <p:cNvPr id="15" name="Audio 14">
            <a:extLst>
              <a:ext uri="{FF2B5EF4-FFF2-40B4-BE49-F238E27FC236}">
                <a16:creationId xmlns:a16="http://schemas.microsoft.com/office/drawing/2014/main" id="{6DD968B4-88B7-4607-A52E-D893F12437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92960291"/>
      </p:ext>
    </p:extLst>
  </p:cSld>
  <p:clrMapOvr>
    <a:masterClrMapping/>
  </p:clrMapOvr>
  <mc:AlternateContent xmlns:mc="http://schemas.openxmlformats.org/markup-compatibility/2006" xmlns:p14="http://schemas.microsoft.com/office/powerpoint/2010/main">
    <mc:Choice Requires="p14">
      <p:transition spd="slow" p14:dur="2000" advTm="40535"/>
    </mc:Choice>
    <mc:Fallback xmlns="">
      <p:transition spd="slow" advTm="40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F31E-4CDB-8360-8C04-D8214021A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294F7-1E60-46AC-9287-DF99386C9820}"/>
              </a:ext>
            </a:extLst>
          </p:cNvPr>
          <p:cNvSpPr>
            <a:spLocks noGrp="1"/>
          </p:cNvSpPr>
          <p:nvPr>
            <p:ph type="title"/>
          </p:nvPr>
        </p:nvSpPr>
        <p:spPr>
          <a:xfrm>
            <a:off x="4212020" y="808759"/>
            <a:ext cx="3767959" cy="1524000"/>
          </a:xfrm>
        </p:spPr>
        <p:txBody>
          <a:bodyPr>
            <a:normAutofit/>
          </a:bodyPr>
          <a:lstStyle/>
          <a:p>
            <a:pPr algn="ctr"/>
            <a:r>
              <a:rPr lang="en-US" sz="6000" dirty="0"/>
              <a:t>Research</a:t>
            </a:r>
            <a:endParaRPr lang="en-US" sz="7200" dirty="0"/>
          </a:p>
        </p:txBody>
      </p:sp>
      <p:sp>
        <p:nvSpPr>
          <p:cNvPr id="3" name="Content Placeholder 2">
            <a:extLst>
              <a:ext uri="{FF2B5EF4-FFF2-40B4-BE49-F238E27FC236}">
                <a16:creationId xmlns:a16="http://schemas.microsoft.com/office/drawing/2014/main" id="{2378FB86-E315-5AC5-C3D1-B014A317881F}"/>
              </a:ext>
            </a:extLst>
          </p:cNvPr>
          <p:cNvSpPr>
            <a:spLocks noGrp="1"/>
          </p:cNvSpPr>
          <p:nvPr>
            <p:ph idx="1"/>
          </p:nvPr>
        </p:nvSpPr>
        <p:spPr>
          <a:xfrm>
            <a:off x="762000" y="2332759"/>
            <a:ext cx="10668000" cy="2636406"/>
          </a:xfrm>
        </p:spPr>
        <p:txBody>
          <a:bodyPr>
            <a:normAutofit/>
          </a:bodyPr>
          <a:lstStyle/>
          <a:p>
            <a:pPr marL="0" indent="0" algn="ctr">
              <a:buNone/>
            </a:pPr>
            <a:r>
              <a:rPr lang="en-US" sz="2400" dirty="0"/>
              <a:t>Best practices for social media campaigns in hospitality:</a:t>
            </a:r>
          </a:p>
          <a:p>
            <a:pPr marL="0" indent="0" algn="ctr">
              <a:buNone/>
            </a:pPr>
            <a:r>
              <a:rPr lang="en-US" sz="2400" dirty="0"/>
              <a:t>	-Use engaging and interactive functions on posts and stories to 	ensure there is a reach from the audience</a:t>
            </a:r>
          </a:p>
          <a:p>
            <a:pPr marL="0" indent="0" algn="ctr">
              <a:buNone/>
            </a:pPr>
            <a:r>
              <a:rPr lang="en-US" sz="2400" dirty="0"/>
              <a:t>-Be consistent with your content</a:t>
            </a:r>
          </a:p>
        </p:txBody>
      </p:sp>
      <p:pic>
        <p:nvPicPr>
          <p:cNvPr id="11" name="Audio 10">
            <a:extLst>
              <a:ext uri="{FF2B5EF4-FFF2-40B4-BE49-F238E27FC236}">
                <a16:creationId xmlns:a16="http://schemas.microsoft.com/office/drawing/2014/main" id="{CE961C57-CBBE-1532-8D42-538236E31E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63662101"/>
      </p:ext>
    </p:extLst>
  </p:cSld>
  <p:clrMapOvr>
    <a:masterClrMapping/>
  </p:clrMapOvr>
  <mc:AlternateContent xmlns:mc="http://schemas.openxmlformats.org/markup-compatibility/2006" xmlns:p14="http://schemas.microsoft.com/office/powerpoint/2010/main">
    <mc:Choice Requires="p14">
      <p:transition spd="slow" p14:dur="2000" advTm="40581"/>
    </mc:Choice>
    <mc:Fallback xmlns="">
      <p:transition spd="slow" advTm="40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8F9D-0206-4297-E4EF-D938DE2D064F}"/>
              </a:ext>
            </a:extLst>
          </p:cNvPr>
          <p:cNvSpPr>
            <a:spLocks noGrp="1"/>
          </p:cNvSpPr>
          <p:nvPr>
            <p:ph type="title"/>
          </p:nvPr>
        </p:nvSpPr>
        <p:spPr>
          <a:xfrm>
            <a:off x="762000" y="429491"/>
            <a:ext cx="10668000" cy="1524000"/>
          </a:xfrm>
        </p:spPr>
        <p:txBody>
          <a:bodyPr>
            <a:normAutofit/>
          </a:bodyPr>
          <a:lstStyle/>
          <a:p>
            <a:pPr algn="ctr"/>
            <a:r>
              <a:rPr lang="en-US" sz="6000" dirty="0"/>
              <a:t>Content Calendar</a:t>
            </a:r>
          </a:p>
        </p:txBody>
      </p:sp>
      <p:sp>
        <p:nvSpPr>
          <p:cNvPr id="3" name="Content Placeholder 2">
            <a:extLst>
              <a:ext uri="{FF2B5EF4-FFF2-40B4-BE49-F238E27FC236}">
                <a16:creationId xmlns:a16="http://schemas.microsoft.com/office/drawing/2014/main" id="{B97C1960-A587-26B0-963A-F337B1D964A6}"/>
              </a:ext>
            </a:extLst>
          </p:cNvPr>
          <p:cNvSpPr>
            <a:spLocks noGrp="1"/>
          </p:cNvSpPr>
          <p:nvPr>
            <p:ph idx="1"/>
          </p:nvPr>
        </p:nvSpPr>
        <p:spPr>
          <a:xfrm>
            <a:off x="762000" y="1600200"/>
            <a:ext cx="10668000" cy="4828309"/>
          </a:xfrm>
        </p:spPr>
        <p:txBody>
          <a:bodyPr>
            <a:normAutofit fontScale="47500" lnSpcReduction="20000"/>
          </a:bodyPr>
          <a:lstStyle/>
          <a:p>
            <a:pPr marL="457200" marR="0">
              <a:lnSpc>
                <a:spcPct val="115000"/>
              </a:lnSpc>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Week 1: the week before</a:t>
            </a:r>
          </a:p>
          <a:p>
            <a:pPr marL="685800" marR="0" indent="0">
              <a:lnSpc>
                <a:spcPct val="115000"/>
              </a:lnSpc>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-Day 1: Instagram Story (Countdown to GLOCER 24! 7 DAYS AWAY) &amp; LinkedIn Post(Excited to announce…) </a:t>
            </a:r>
          </a:p>
          <a:p>
            <a:pPr marR="0" indent="0">
              <a:lnSpc>
                <a:spcPct val="115000"/>
              </a:lnSpc>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-Day 2: Instagram &amp; LinkedIn Post (Meet the Conference Chairs)</a:t>
            </a:r>
          </a:p>
          <a:p>
            <a:pPr marL="685800" marR="0" indent="0">
              <a:lnSpc>
                <a:spcPct val="115000"/>
              </a:lnSpc>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-Day 4: LinkedIn post (Blast to the past! Old photos for past attendees to share)</a:t>
            </a:r>
          </a:p>
          <a:p>
            <a:pPr marR="0" indent="0">
              <a:lnSpc>
                <a:spcPct val="115000"/>
              </a:lnSpc>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-Day 6: Instagram Story (Post of the schedule the day before)</a:t>
            </a:r>
          </a:p>
          <a:p>
            <a:pPr marL="457200" marR="0">
              <a:lnSpc>
                <a:spcPct val="115000"/>
              </a:lnSpc>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Week 2: the week after</a:t>
            </a:r>
          </a:p>
          <a:p>
            <a:pPr marR="0" indent="0">
              <a:lnSpc>
                <a:spcPct val="115000"/>
              </a:lnSpc>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-Day 1: Instagram and LinkedIn (THANK YOU FOR ATTENDING!)</a:t>
            </a:r>
          </a:p>
          <a:p>
            <a:pPr marL="914400" marR="0">
              <a:lnSpc>
                <a:spcPct val="115000"/>
              </a:lnSpc>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-Day 3: Instagram Story (What was your favorite memory at a GLOCER conference?) (text input box)</a:t>
            </a:r>
          </a:p>
          <a:p>
            <a:pPr marR="0" indent="0">
              <a:lnSpc>
                <a:spcPct val="115000"/>
              </a:lnSpc>
              <a:spcAft>
                <a:spcPts val="800"/>
              </a:spcAft>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-Day 5: Instagram Post (What’s to come with GLOCER) </a:t>
            </a:r>
          </a:p>
          <a:p>
            <a:endParaRPr lang="en-US" dirty="0"/>
          </a:p>
        </p:txBody>
      </p:sp>
      <p:pic>
        <p:nvPicPr>
          <p:cNvPr id="12" name="Audio 11">
            <a:extLst>
              <a:ext uri="{FF2B5EF4-FFF2-40B4-BE49-F238E27FC236}">
                <a16:creationId xmlns:a16="http://schemas.microsoft.com/office/drawing/2014/main" id="{E9BBA250-AEDA-02EA-7560-17A73A77D4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37621333"/>
      </p:ext>
    </p:extLst>
  </p:cSld>
  <p:clrMapOvr>
    <a:masterClrMapping/>
  </p:clrMapOvr>
  <mc:AlternateContent xmlns:mc="http://schemas.openxmlformats.org/markup-compatibility/2006" xmlns:p14="http://schemas.microsoft.com/office/powerpoint/2010/main">
    <mc:Choice Requires="p14">
      <p:transition spd="slow" p14:dur="2000" advTm="52311"/>
    </mc:Choice>
    <mc:Fallback xmlns="">
      <p:transition spd="slow" advTm="52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Freeform: Shape 1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4" name="Freeform: Shape 2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5" name="Freeform: Shape 2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6" name="Rectangle 3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6">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28">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2" name="Content Placeholder 11">
            <a:extLst>
              <a:ext uri="{FF2B5EF4-FFF2-40B4-BE49-F238E27FC236}">
                <a16:creationId xmlns:a16="http://schemas.microsoft.com/office/drawing/2014/main" id="{7E14DD53-C907-409B-0052-D80CFD5CAE32}"/>
              </a:ext>
            </a:extLst>
          </p:cNvPr>
          <p:cNvSpPr>
            <a:spLocks noGrp="1"/>
          </p:cNvSpPr>
          <p:nvPr>
            <p:ph sz="half" idx="2"/>
          </p:nvPr>
        </p:nvSpPr>
        <p:spPr>
          <a:xfrm>
            <a:off x="762000" y="2286000"/>
            <a:ext cx="5334000" cy="3810001"/>
          </a:xfrm>
        </p:spPr>
        <p:txBody>
          <a:bodyPr vert="horz" lIns="91440" tIns="45720" rIns="91440" bIns="45720" rtlCol="0">
            <a:normAutofit/>
          </a:bodyPr>
          <a:lstStyle/>
          <a:p>
            <a:pPr marL="0" indent="0" algn="ctr">
              <a:buNone/>
            </a:pPr>
            <a:r>
              <a:rPr lang="en-US" sz="2400" dirty="0"/>
              <a:t>Day 1 of the content calendar</a:t>
            </a:r>
          </a:p>
          <a:p>
            <a:pPr marL="0" indent="0" algn="ctr">
              <a:buNone/>
            </a:pPr>
            <a:r>
              <a:rPr lang="en-US" sz="2400" dirty="0"/>
              <a:t>-Instagram Story Countdown</a:t>
            </a:r>
          </a:p>
          <a:p>
            <a:pPr marL="0" indent="0" algn="ctr">
              <a:buNone/>
            </a:pPr>
            <a:r>
              <a:rPr lang="en-US" sz="2400" dirty="0"/>
              <a:t>-Will be posted everyday </a:t>
            </a:r>
          </a:p>
        </p:txBody>
      </p:sp>
      <p:sp>
        <p:nvSpPr>
          <p:cNvPr id="2" name="Title 1">
            <a:extLst>
              <a:ext uri="{FF2B5EF4-FFF2-40B4-BE49-F238E27FC236}">
                <a16:creationId xmlns:a16="http://schemas.microsoft.com/office/drawing/2014/main" id="{A16C5F1D-6C21-3DB1-96F5-DA762EFC1443}"/>
              </a:ext>
            </a:extLst>
          </p:cNvPr>
          <p:cNvSpPr>
            <a:spLocks noGrp="1"/>
          </p:cNvSpPr>
          <p:nvPr>
            <p:ph type="title"/>
          </p:nvPr>
        </p:nvSpPr>
        <p:spPr>
          <a:xfrm>
            <a:off x="451174" y="713931"/>
            <a:ext cx="6036709" cy="1524000"/>
          </a:xfrm>
        </p:spPr>
        <p:txBody>
          <a:bodyPr vert="horz" lIns="91440" tIns="45720" rIns="91440" bIns="45720" rtlCol="0" anchor="ctr">
            <a:normAutofit/>
          </a:bodyPr>
          <a:lstStyle/>
          <a:p>
            <a:pPr algn="ctr"/>
            <a:r>
              <a:rPr lang="en-US" sz="5400" dirty="0"/>
              <a:t>Content Creation</a:t>
            </a:r>
          </a:p>
        </p:txBody>
      </p:sp>
      <p:pic>
        <p:nvPicPr>
          <p:cNvPr id="14" name="Content Placeholder 13" descr="A white and blue rectangular sign with a number seven&#10;&#10;Description automatically generated">
            <a:extLst>
              <a:ext uri="{FF2B5EF4-FFF2-40B4-BE49-F238E27FC236}">
                <a16:creationId xmlns:a16="http://schemas.microsoft.com/office/drawing/2014/main" id="{EF89FF92-63BA-6CC3-BC32-B4E338FE649F}"/>
              </a:ext>
            </a:extLst>
          </p:cNvPr>
          <p:cNvPicPr>
            <a:picLocks noGrp="1" noChangeAspect="1"/>
          </p:cNvPicPr>
          <p:nvPr>
            <p:ph sz="half" idx="1"/>
          </p:nvPr>
        </p:nvPicPr>
        <p:blipFill>
          <a:blip r:embed="rId3"/>
          <a:stretch>
            <a:fillRect/>
          </a:stretch>
        </p:blipFill>
        <p:spPr>
          <a:xfrm>
            <a:off x="7464743" y="771525"/>
            <a:ext cx="4120514" cy="5334000"/>
          </a:xfrm>
          <a:prstGeom prst="rect">
            <a:avLst/>
          </a:prstGeom>
        </p:spPr>
      </p:pic>
    </p:spTree>
    <p:extLst>
      <p:ext uri="{BB962C8B-B14F-4D97-AF65-F5344CB8AC3E}">
        <p14:creationId xmlns:p14="http://schemas.microsoft.com/office/powerpoint/2010/main" val="89697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4A76B8A-3088-780D-002D-1C8C00BAF95A}"/>
            </a:ext>
          </a:extLst>
        </p:cNvPr>
        <p:cNvGrpSpPr/>
        <p:nvPr/>
      </p:nvGrpSpPr>
      <p:grpSpPr>
        <a:xfrm>
          <a:off x="0" y="0"/>
          <a:ext cx="0" cy="0"/>
          <a:chOff x="0" y="0"/>
          <a:chExt cx="0" cy="0"/>
        </a:xfrm>
      </p:grpSpPr>
      <p:sp>
        <p:nvSpPr>
          <p:cNvPr id="33" name="Freeform: Shape 18">
            <a:extLst>
              <a:ext uri="{FF2B5EF4-FFF2-40B4-BE49-F238E27FC236}">
                <a16:creationId xmlns:a16="http://schemas.microsoft.com/office/drawing/2014/main" id="{4C178782-DC80-3AAA-CD12-A9CEDD443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4" name="Freeform: Shape 20">
            <a:extLst>
              <a:ext uri="{FF2B5EF4-FFF2-40B4-BE49-F238E27FC236}">
                <a16:creationId xmlns:a16="http://schemas.microsoft.com/office/drawing/2014/main" id="{9733461A-BAA5-39B3-CA2F-7EC544328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5" name="Freeform: Shape 22">
            <a:extLst>
              <a:ext uri="{FF2B5EF4-FFF2-40B4-BE49-F238E27FC236}">
                <a16:creationId xmlns:a16="http://schemas.microsoft.com/office/drawing/2014/main" id="{98C5350F-2E66-8A2C-C80F-8EBF30F57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6" name="Rectangle 35">
            <a:extLst>
              <a:ext uri="{FF2B5EF4-FFF2-40B4-BE49-F238E27FC236}">
                <a16:creationId xmlns:a16="http://schemas.microsoft.com/office/drawing/2014/main" id="{1CF3B87C-DD97-8DBD-1C9A-877C7DE69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6">
            <a:extLst>
              <a:ext uri="{FF2B5EF4-FFF2-40B4-BE49-F238E27FC236}">
                <a16:creationId xmlns:a16="http://schemas.microsoft.com/office/drawing/2014/main" id="{590A9E28-86FF-08AD-897C-9C590236C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28">
            <a:extLst>
              <a:ext uri="{FF2B5EF4-FFF2-40B4-BE49-F238E27FC236}">
                <a16:creationId xmlns:a16="http://schemas.microsoft.com/office/drawing/2014/main" id="{E5785FD4-FE55-D53F-5274-5A45EFE2E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AE6D7D0A-AE90-1E1E-A80B-98DEF1774FA4}"/>
              </a:ext>
            </a:extLst>
          </p:cNvPr>
          <p:cNvSpPr>
            <a:spLocks noGrp="1"/>
          </p:cNvSpPr>
          <p:nvPr>
            <p:ph type="title"/>
          </p:nvPr>
        </p:nvSpPr>
        <p:spPr>
          <a:xfrm>
            <a:off x="451174" y="713931"/>
            <a:ext cx="6036709" cy="1524000"/>
          </a:xfrm>
        </p:spPr>
        <p:txBody>
          <a:bodyPr vert="horz" lIns="91440" tIns="45720" rIns="91440" bIns="45720" rtlCol="0" anchor="ctr">
            <a:normAutofit/>
          </a:bodyPr>
          <a:lstStyle/>
          <a:p>
            <a:pPr algn="ctr"/>
            <a:r>
              <a:rPr lang="en-US" sz="5400" dirty="0"/>
              <a:t>Content Creation</a:t>
            </a:r>
          </a:p>
        </p:txBody>
      </p:sp>
      <p:pic>
        <p:nvPicPr>
          <p:cNvPr id="3" name="Content Placeholder 11">
            <a:extLst>
              <a:ext uri="{FF2B5EF4-FFF2-40B4-BE49-F238E27FC236}">
                <a16:creationId xmlns:a16="http://schemas.microsoft.com/office/drawing/2014/main" id="{95D5ABFE-728D-8291-B4E6-51FACB2D1F13}"/>
              </a:ext>
            </a:extLst>
          </p:cNvPr>
          <p:cNvPicPr>
            <a:picLocks noChangeAspect="1"/>
          </p:cNvPicPr>
          <p:nvPr/>
        </p:nvPicPr>
        <p:blipFill>
          <a:blip r:embed="rId5"/>
          <a:stretch>
            <a:fillRect/>
          </a:stretch>
        </p:blipFill>
        <p:spPr>
          <a:xfrm>
            <a:off x="7382783" y="762000"/>
            <a:ext cx="4120194" cy="5334000"/>
          </a:xfrm>
          <a:prstGeom prst="rect">
            <a:avLst/>
          </a:prstGeom>
        </p:spPr>
      </p:pic>
      <p:sp>
        <p:nvSpPr>
          <p:cNvPr id="5" name="Content Placeholder 4">
            <a:extLst>
              <a:ext uri="{FF2B5EF4-FFF2-40B4-BE49-F238E27FC236}">
                <a16:creationId xmlns:a16="http://schemas.microsoft.com/office/drawing/2014/main" id="{869DD832-4012-45C8-4756-633B597F7C3A}"/>
              </a:ext>
            </a:extLst>
          </p:cNvPr>
          <p:cNvSpPr>
            <a:spLocks noGrp="1"/>
          </p:cNvSpPr>
          <p:nvPr>
            <p:ph sz="half" idx="1"/>
          </p:nvPr>
        </p:nvSpPr>
        <p:spPr>
          <a:xfrm>
            <a:off x="944881" y="2246628"/>
            <a:ext cx="5151119" cy="3810001"/>
          </a:xfrm>
        </p:spPr>
        <p:txBody>
          <a:bodyPr>
            <a:normAutofit fontScale="85000" lnSpcReduction="20000"/>
          </a:bodyPr>
          <a:lstStyle/>
          <a:p>
            <a:pPr marL="0" indent="0">
              <a:buNone/>
            </a:pPr>
            <a:r>
              <a:rPr lang="en-US" dirty="0"/>
              <a:t>Day 2 Instagram &amp; </a:t>
            </a:r>
            <a:r>
              <a:rPr lang="en-US" dirty="0" err="1"/>
              <a:t>LinkedInPost</a:t>
            </a:r>
            <a:endParaRPr lang="en-US" dirty="0"/>
          </a:p>
          <a:p>
            <a:pPr algn="l">
              <a:spcBef>
                <a:spcPts val="900"/>
              </a:spcBef>
              <a:spcAft>
                <a:spcPts val="900"/>
              </a:spcAft>
            </a:pPr>
            <a:r>
              <a:rPr lang="en-US" dirty="0"/>
              <a:t>Caption: Meet the Conference Chairs! Without them GLOCER wouldn’t be what it is today! Come meet them at GLOCER 24 Conference this week! #Glocer24 #LeadYourMind #EducateYourself #GlocerConference2024</a:t>
            </a:r>
            <a:br>
              <a:rPr lang="en-US" dirty="0"/>
            </a:br>
            <a:endParaRPr lang="en-US" dirty="0"/>
          </a:p>
        </p:txBody>
      </p:sp>
      <p:pic>
        <p:nvPicPr>
          <p:cNvPr id="21" name="Audio 20">
            <a:extLst>
              <a:ext uri="{FF2B5EF4-FFF2-40B4-BE49-F238E27FC236}">
                <a16:creationId xmlns:a16="http://schemas.microsoft.com/office/drawing/2014/main" id="{4DBDBEC2-33F3-6618-AA93-AED48B5A4F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85095658"/>
      </p:ext>
    </p:extLst>
  </p:cSld>
  <p:clrMapOvr>
    <a:masterClrMapping/>
  </p:clrMapOvr>
  <mc:AlternateContent xmlns:mc="http://schemas.openxmlformats.org/markup-compatibility/2006" xmlns:p14="http://schemas.microsoft.com/office/powerpoint/2010/main">
    <mc:Choice Requires="p14">
      <p:transition spd="slow" p14:dur="2000" advTm="44338"/>
    </mc:Choice>
    <mc:Fallback xmlns="">
      <p:transition spd="slow" advTm="44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08E2-9416-6A77-3AA1-8A100A1C0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1FF18-0938-F518-15D2-7528778FC168}"/>
              </a:ext>
            </a:extLst>
          </p:cNvPr>
          <p:cNvSpPr>
            <a:spLocks noGrp="1"/>
          </p:cNvSpPr>
          <p:nvPr>
            <p:ph type="title"/>
          </p:nvPr>
        </p:nvSpPr>
        <p:spPr>
          <a:xfrm>
            <a:off x="3297382" y="802406"/>
            <a:ext cx="5597236" cy="1524000"/>
          </a:xfrm>
        </p:spPr>
        <p:txBody>
          <a:bodyPr>
            <a:normAutofit/>
          </a:bodyPr>
          <a:lstStyle/>
          <a:p>
            <a:pPr algn="ctr"/>
            <a:r>
              <a:rPr lang="en-US" sz="6000" dirty="0"/>
              <a:t>Implementation</a:t>
            </a:r>
          </a:p>
        </p:txBody>
      </p:sp>
      <p:sp>
        <p:nvSpPr>
          <p:cNvPr id="3" name="Content Placeholder 2">
            <a:extLst>
              <a:ext uri="{FF2B5EF4-FFF2-40B4-BE49-F238E27FC236}">
                <a16:creationId xmlns:a16="http://schemas.microsoft.com/office/drawing/2014/main" id="{195DF37C-D007-F06F-D640-AC2BCFC11646}"/>
              </a:ext>
            </a:extLst>
          </p:cNvPr>
          <p:cNvSpPr>
            <a:spLocks noGrp="1"/>
          </p:cNvSpPr>
          <p:nvPr>
            <p:ph idx="1"/>
          </p:nvPr>
        </p:nvSpPr>
        <p:spPr>
          <a:xfrm>
            <a:off x="762000" y="2474479"/>
            <a:ext cx="10668000" cy="1909042"/>
          </a:xfrm>
        </p:spPr>
        <p:txBody>
          <a:bodyPr>
            <a:normAutofit lnSpcReduction="10000"/>
          </a:bodyPr>
          <a:lstStyle/>
          <a:p>
            <a:pPr marL="0" indent="0" algn="ctr">
              <a:buNone/>
            </a:pPr>
            <a:r>
              <a:rPr lang="en-US" dirty="0"/>
              <a:t>-Plan to post between morning, lunch(12pm), &amp; late afternoon</a:t>
            </a:r>
          </a:p>
          <a:p>
            <a:pPr marL="0" indent="0" algn="ctr">
              <a:buNone/>
            </a:pPr>
            <a:r>
              <a:rPr lang="en-US" dirty="0"/>
              <a:t>-Posts will be done mostly on Instagram and LinkedIn</a:t>
            </a:r>
          </a:p>
          <a:p>
            <a:pPr marL="0" indent="0" algn="ctr">
              <a:buNone/>
            </a:pPr>
            <a:r>
              <a:rPr lang="en-US" dirty="0"/>
              <a:t>-Click through rate will grow</a:t>
            </a:r>
          </a:p>
          <a:p>
            <a:pPr marL="0" indent="0">
              <a:buNone/>
            </a:pPr>
            <a:endParaRPr lang="en-US" dirty="0"/>
          </a:p>
        </p:txBody>
      </p:sp>
      <p:pic>
        <p:nvPicPr>
          <p:cNvPr id="12" name="Audio 11">
            <a:extLst>
              <a:ext uri="{FF2B5EF4-FFF2-40B4-BE49-F238E27FC236}">
                <a16:creationId xmlns:a16="http://schemas.microsoft.com/office/drawing/2014/main" id="{06AA5D90-A0A9-CDB1-C935-4B469ED3DA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57035245"/>
      </p:ext>
    </p:extLst>
  </p:cSld>
  <p:clrMapOvr>
    <a:masterClrMapping/>
  </p:clrMapOvr>
  <mc:AlternateContent xmlns:mc="http://schemas.openxmlformats.org/markup-compatibility/2006" xmlns:p14="http://schemas.microsoft.com/office/powerpoint/2010/main">
    <mc:Choice Requires="p14">
      <p:transition spd="slow" p14:dur="2000" advTm="58731"/>
    </mc:Choice>
    <mc:Fallback xmlns="">
      <p:transition spd="slow" advTm="58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4FCC-1FB4-ABF2-489C-A0DD9F22A7EB}"/>
              </a:ext>
            </a:extLst>
          </p:cNvPr>
          <p:cNvSpPr>
            <a:spLocks noGrp="1"/>
          </p:cNvSpPr>
          <p:nvPr>
            <p:ph type="title"/>
          </p:nvPr>
        </p:nvSpPr>
        <p:spPr>
          <a:xfrm>
            <a:off x="2486891" y="367146"/>
            <a:ext cx="7218218" cy="1524000"/>
          </a:xfrm>
        </p:spPr>
        <p:txBody>
          <a:bodyPr>
            <a:normAutofit fontScale="90000"/>
          </a:bodyPr>
          <a:lstStyle/>
          <a:p>
            <a:pPr algn="ctr"/>
            <a:r>
              <a:rPr lang="en-US" sz="6000" dirty="0"/>
              <a:t>Analysis &amp; Reflection</a:t>
            </a:r>
          </a:p>
        </p:txBody>
      </p:sp>
      <p:graphicFrame>
        <p:nvGraphicFramePr>
          <p:cNvPr id="7" name="Content Placeholder 6">
            <a:extLst>
              <a:ext uri="{FF2B5EF4-FFF2-40B4-BE49-F238E27FC236}">
                <a16:creationId xmlns:a16="http://schemas.microsoft.com/office/drawing/2014/main" id="{A4086C63-8E02-788E-D600-530B41461626}"/>
              </a:ext>
            </a:extLst>
          </p:cNvPr>
          <p:cNvGraphicFramePr>
            <a:graphicFrameLocks noGrp="1"/>
          </p:cNvGraphicFramePr>
          <p:nvPr>
            <p:ph idx="1"/>
            <p:extLst>
              <p:ext uri="{D42A27DB-BD31-4B8C-83A1-F6EECF244321}">
                <p14:modId xmlns:p14="http://schemas.microsoft.com/office/powerpoint/2010/main" val="125124420"/>
              </p:ext>
            </p:extLst>
          </p:nvPr>
        </p:nvGraphicFramePr>
        <p:xfrm>
          <a:off x="762000" y="2286001"/>
          <a:ext cx="10668000" cy="3931920"/>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2770563979"/>
                    </a:ext>
                  </a:extLst>
                </a:gridCol>
                <a:gridCol w="4787900">
                  <a:extLst>
                    <a:ext uri="{9D8B030D-6E8A-4147-A177-3AD203B41FA5}">
                      <a16:colId xmlns:a16="http://schemas.microsoft.com/office/drawing/2014/main" val="3634809671"/>
                    </a:ext>
                  </a:extLst>
                </a:gridCol>
                <a:gridCol w="3556000">
                  <a:extLst>
                    <a:ext uri="{9D8B030D-6E8A-4147-A177-3AD203B41FA5}">
                      <a16:colId xmlns:a16="http://schemas.microsoft.com/office/drawing/2014/main" val="495007001"/>
                    </a:ext>
                  </a:extLst>
                </a:gridCol>
              </a:tblGrid>
              <a:tr h="308039">
                <a:tc>
                  <a:txBody>
                    <a:bodyPr/>
                    <a:lstStyle/>
                    <a:p>
                      <a:r>
                        <a:rPr lang="en-US" dirty="0"/>
                        <a:t>Metric</a:t>
                      </a:r>
                    </a:p>
                  </a:txBody>
                  <a:tcPr/>
                </a:tc>
                <a:tc>
                  <a:txBody>
                    <a:bodyPr/>
                    <a:lstStyle/>
                    <a:p>
                      <a:r>
                        <a:rPr lang="en-US" dirty="0"/>
                        <a:t>Description</a:t>
                      </a:r>
                    </a:p>
                  </a:txBody>
                  <a:tcPr/>
                </a:tc>
                <a:tc>
                  <a:txBody>
                    <a:bodyPr/>
                    <a:lstStyle/>
                    <a:p>
                      <a:r>
                        <a:rPr lang="en-US" dirty="0"/>
                        <a:t>Engagement</a:t>
                      </a:r>
                    </a:p>
                  </a:txBody>
                  <a:tcPr/>
                </a:tc>
                <a:extLst>
                  <a:ext uri="{0D108BD9-81ED-4DB2-BD59-A6C34878D82A}">
                    <a16:rowId xmlns:a16="http://schemas.microsoft.com/office/drawing/2014/main" val="4287938050"/>
                  </a:ext>
                </a:extLst>
              </a:tr>
              <a:tr h="308039">
                <a:tc>
                  <a:txBody>
                    <a:bodyPr/>
                    <a:lstStyle/>
                    <a:p>
                      <a:r>
                        <a:rPr lang="en-US" dirty="0"/>
                        <a:t>Likes</a:t>
                      </a:r>
                    </a:p>
                  </a:txBody>
                  <a:tcPr/>
                </a:tc>
                <a:tc>
                  <a:txBody>
                    <a:bodyPr/>
                    <a:lstStyle/>
                    <a:p>
                      <a:r>
                        <a:rPr lang="en-US" dirty="0"/>
                        <a:t>Number of likes expected for each post </a:t>
                      </a:r>
                    </a:p>
                  </a:txBody>
                  <a:tcPr/>
                </a:tc>
                <a:tc>
                  <a:txBody>
                    <a:bodyPr/>
                    <a:lstStyle/>
                    <a:p>
                      <a:r>
                        <a:rPr lang="en-US" dirty="0"/>
                        <a:t>50-75 likes per post</a:t>
                      </a:r>
                    </a:p>
                  </a:txBody>
                  <a:tcPr/>
                </a:tc>
                <a:extLst>
                  <a:ext uri="{0D108BD9-81ED-4DB2-BD59-A6C34878D82A}">
                    <a16:rowId xmlns:a16="http://schemas.microsoft.com/office/drawing/2014/main" val="3783910998"/>
                  </a:ext>
                </a:extLst>
              </a:tr>
              <a:tr h="539068">
                <a:tc>
                  <a:txBody>
                    <a:bodyPr/>
                    <a:lstStyle/>
                    <a:p>
                      <a:r>
                        <a:rPr lang="en-US" dirty="0"/>
                        <a:t>Comments</a:t>
                      </a:r>
                    </a:p>
                  </a:txBody>
                  <a:tcPr/>
                </a:tc>
                <a:tc>
                  <a:txBody>
                    <a:bodyPr/>
                    <a:lstStyle/>
                    <a:p>
                      <a:r>
                        <a:rPr lang="en-US" dirty="0"/>
                        <a:t>Number of comments expected for each post</a:t>
                      </a:r>
                    </a:p>
                  </a:txBody>
                  <a:tcPr/>
                </a:tc>
                <a:tc>
                  <a:txBody>
                    <a:bodyPr/>
                    <a:lstStyle/>
                    <a:p>
                      <a:r>
                        <a:rPr lang="en-US" dirty="0"/>
                        <a:t>10-20 comments</a:t>
                      </a:r>
                    </a:p>
                  </a:txBody>
                  <a:tcPr/>
                </a:tc>
                <a:extLst>
                  <a:ext uri="{0D108BD9-81ED-4DB2-BD59-A6C34878D82A}">
                    <a16:rowId xmlns:a16="http://schemas.microsoft.com/office/drawing/2014/main" val="861835494"/>
                  </a:ext>
                </a:extLst>
              </a:tr>
              <a:tr h="539068">
                <a:tc>
                  <a:txBody>
                    <a:bodyPr/>
                    <a:lstStyle/>
                    <a:p>
                      <a:r>
                        <a:rPr lang="en-US" dirty="0"/>
                        <a:t>Shares</a:t>
                      </a:r>
                    </a:p>
                  </a:txBody>
                  <a:tcPr/>
                </a:tc>
                <a:tc>
                  <a:txBody>
                    <a:bodyPr/>
                    <a:lstStyle/>
                    <a:p>
                      <a:r>
                        <a:rPr lang="en-US" dirty="0"/>
                        <a:t>Number of people sharing to their social media</a:t>
                      </a:r>
                    </a:p>
                  </a:txBody>
                  <a:tcPr/>
                </a:tc>
                <a:tc>
                  <a:txBody>
                    <a:bodyPr/>
                    <a:lstStyle/>
                    <a:p>
                      <a:r>
                        <a:rPr lang="en-US" dirty="0"/>
                        <a:t>15 minimum shares</a:t>
                      </a:r>
                    </a:p>
                  </a:txBody>
                  <a:tcPr/>
                </a:tc>
                <a:extLst>
                  <a:ext uri="{0D108BD9-81ED-4DB2-BD59-A6C34878D82A}">
                    <a16:rowId xmlns:a16="http://schemas.microsoft.com/office/drawing/2014/main" val="2948257878"/>
                  </a:ext>
                </a:extLst>
              </a:tr>
              <a:tr h="308039">
                <a:tc>
                  <a:txBody>
                    <a:bodyPr/>
                    <a:lstStyle/>
                    <a:p>
                      <a:r>
                        <a:rPr lang="en-US" dirty="0"/>
                        <a:t>Click-through Rate</a:t>
                      </a:r>
                    </a:p>
                  </a:txBody>
                  <a:tcPr/>
                </a:tc>
                <a:tc>
                  <a:txBody>
                    <a:bodyPr/>
                    <a:lstStyle/>
                    <a:p>
                      <a:r>
                        <a:rPr lang="en-US" dirty="0"/>
                        <a:t>Percentage of users that could click the links</a:t>
                      </a:r>
                    </a:p>
                  </a:txBody>
                  <a:tcPr/>
                </a:tc>
                <a:tc>
                  <a:txBody>
                    <a:bodyPr/>
                    <a:lstStyle/>
                    <a:p>
                      <a:r>
                        <a:rPr lang="en-US" dirty="0"/>
                        <a:t>5% - 9% </a:t>
                      </a:r>
                    </a:p>
                  </a:txBody>
                  <a:tcPr/>
                </a:tc>
                <a:extLst>
                  <a:ext uri="{0D108BD9-81ED-4DB2-BD59-A6C34878D82A}">
                    <a16:rowId xmlns:a16="http://schemas.microsoft.com/office/drawing/2014/main" val="4078325612"/>
                  </a:ext>
                </a:extLst>
              </a:tr>
              <a:tr h="539068">
                <a:tc>
                  <a:txBody>
                    <a:bodyPr/>
                    <a:lstStyle/>
                    <a:p>
                      <a:r>
                        <a:rPr lang="en-US" dirty="0"/>
                        <a:t>Reach</a:t>
                      </a:r>
                    </a:p>
                  </a:txBody>
                  <a:tcPr/>
                </a:tc>
                <a:tc>
                  <a:txBody>
                    <a:bodyPr/>
                    <a:lstStyle/>
                    <a:p>
                      <a:r>
                        <a:rPr lang="en-US" dirty="0"/>
                        <a:t>Number of followers and non-followers who saw your post</a:t>
                      </a:r>
                    </a:p>
                  </a:txBody>
                  <a:tcPr/>
                </a:tc>
                <a:tc>
                  <a:txBody>
                    <a:bodyPr/>
                    <a:lstStyle/>
                    <a:p>
                      <a:r>
                        <a:rPr lang="en-US" dirty="0"/>
                        <a:t>150-200 profile reach</a:t>
                      </a:r>
                    </a:p>
                  </a:txBody>
                  <a:tcPr/>
                </a:tc>
                <a:extLst>
                  <a:ext uri="{0D108BD9-81ED-4DB2-BD59-A6C34878D82A}">
                    <a16:rowId xmlns:a16="http://schemas.microsoft.com/office/drawing/2014/main" val="3661174089"/>
                  </a:ext>
                </a:extLst>
              </a:tr>
              <a:tr h="379680">
                <a:tc>
                  <a:txBody>
                    <a:bodyPr/>
                    <a:lstStyle/>
                    <a:p>
                      <a:r>
                        <a:rPr lang="en-US" dirty="0"/>
                        <a:t>Story Impressions</a:t>
                      </a:r>
                    </a:p>
                  </a:txBody>
                  <a:tcPr/>
                </a:tc>
                <a:tc>
                  <a:txBody>
                    <a:bodyPr/>
                    <a:lstStyle/>
                    <a:p>
                      <a:r>
                        <a:rPr lang="en-US" dirty="0"/>
                        <a:t>Number of people viewing the story and interacting with the functions (polls, countdowns, text boxes) </a:t>
                      </a:r>
                    </a:p>
                  </a:txBody>
                  <a:tcPr/>
                </a:tc>
                <a:tc>
                  <a:txBody>
                    <a:bodyPr/>
                    <a:lstStyle/>
                    <a:p>
                      <a:r>
                        <a:rPr lang="en-US" dirty="0"/>
                        <a:t>70-85 people viewing</a:t>
                      </a:r>
                    </a:p>
                  </a:txBody>
                  <a:tcPr/>
                </a:tc>
                <a:extLst>
                  <a:ext uri="{0D108BD9-81ED-4DB2-BD59-A6C34878D82A}">
                    <a16:rowId xmlns:a16="http://schemas.microsoft.com/office/drawing/2014/main" val="3327719866"/>
                  </a:ext>
                </a:extLst>
              </a:tr>
            </a:tbl>
          </a:graphicData>
        </a:graphic>
      </p:graphicFrame>
      <p:pic>
        <p:nvPicPr>
          <p:cNvPr id="45" name="Audio 44">
            <a:extLst>
              <a:ext uri="{FF2B5EF4-FFF2-40B4-BE49-F238E27FC236}">
                <a16:creationId xmlns:a16="http://schemas.microsoft.com/office/drawing/2014/main" id="{40F4F70D-C0DB-012B-2FD0-B5040E90DC1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2780713326"/>
      </p:ext>
    </p:extLst>
  </p:cSld>
  <p:clrMapOvr>
    <a:masterClrMapping/>
  </p:clrMapOvr>
  <mc:AlternateContent xmlns:mc="http://schemas.openxmlformats.org/markup-compatibility/2006" xmlns:p14="http://schemas.microsoft.com/office/powerpoint/2010/main">
    <mc:Choice Requires="p14">
      <p:transition spd="slow" p14:dur="2000" advTm="82211"/>
    </mc:Choice>
    <mc:Fallback xmlns="">
      <p:transition spd="slow" advTm="82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6"/>
</p:tagLst>
</file>

<file path=ppt/theme/theme1.xml><?xml version="1.0" encoding="utf-8"?>
<a:theme xmlns:a="http://schemas.openxmlformats.org/drawingml/2006/main" name="Pebble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1486</Words>
  <Application>Microsoft Macintosh PowerPoint</Application>
  <PresentationFormat>Widescreen</PresentationFormat>
  <Paragraphs>68</Paragraphs>
  <Slides>8</Slides>
  <Notes>7</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Avenir Next LT Pro</vt:lpstr>
      <vt:lpstr>Avenir Next LT Pro Light</vt:lpstr>
      <vt:lpstr>LatoWeb</vt:lpstr>
      <vt:lpstr>Sitka Subheading</vt:lpstr>
      <vt:lpstr>PebbleVTI</vt:lpstr>
      <vt:lpstr>GLOCER24 CAMPAIGN</vt:lpstr>
      <vt:lpstr>Research</vt:lpstr>
      <vt:lpstr>Research</vt:lpstr>
      <vt:lpstr>Content Calendar</vt:lpstr>
      <vt:lpstr>Content Creation</vt:lpstr>
      <vt:lpstr>Content Creation</vt:lpstr>
      <vt:lpstr>Implementation</vt:lpstr>
      <vt:lpstr>Analysis &amp;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Isabella French</dc:creator>
  <cp:lastModifiedBy>Isabella French</cp:lastModifiedBy>
  <cp:revision>4</cp:revision>
  <dcterms:created xsi:type="dcterms:W3CDTF">2024-10-27T15:05:44Z</dcterms:created>
  <dcterms:modified xsi:type="dcterms:W3CDTF">2024-10-27T17:51:02Z</dcterms:modified>
</cp:coreProperties>
</file>